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41789" y="1113019"/>
            <a:ext cx="5965111" cy="8060961"/>
          </a:xfrm>
          <a:custGeom>
            <a:avLst/>
            <a:gdLst/>
            <a:ahLst/>
            <a:cxnLst/>
            <a:rect r="r" b="b" t="t" l="l"/>
            <a:pathLst>
              <a:path h="8060961" w="5965111">
                <a:moveTo>
                  <a:pt x="0" y="0"/>
                </a:moveTo>
                <a:lnTo>
                  <a:pt x="5965111" y="0"/>
                </a:lnTo>
                <a:lnTo>
                  <a:pt x="5965111" y="8060962"/>
                </a:lnTo>
                <a:lnTo>
                  <a:pt x="0" y="806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8898" y="2076838"/>
            <a:ext cx="8613455" cy="6133323"/>
            <a:chOff x="0" y="0"/>
            <a:chExt cx="11484607" cy="81777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28700"/>
              <a:ext cx="11484607" cy="548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2A2A2A"/>
                  </a:solidFill>
                  <a:latin typeface="Open Sans"/>
                </a:rPr>
                <a:t>Sorting</a:t>
              </a:r>
              <a:r>
                <a:rPr lang="en-US" sz="9000">
                  <a:solidFill>
                    <a:srgbClr val="FFFFFF"/>
                  </a:solidFill>
                  <a:latin typeface="Open Sans"/>
                </a:rPr>
                <a:t> Algorithms in C++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1484607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Open Sans Bold"/>
                </a:rPr>
                <a:t>Brought to you by Group 6 - TroyCS2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630606"/>
              <a:ext cx="1148460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7006742"/>
              <a:ext cx="1668163" cy="0"/>
            </a:xfrm>
            <a:prstGeom prst="line">
              <a:avLst/>
            </a:prstGeom>
            <a:ln cap="flat" w="50800">
              <a:solidFill>
                <a:srgbClr val="2A2A2A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79927" y="1403645"/>
            <a:ext cx="12128146" cy="7479710"/>
          </a:xfrm>
          <a:custGeom>
            <a:avLst/>
            <a:gdLst/>
            <a:ahLst/>
            <a:cxnLst/>
            <a:rect r="r" b="b" t="t" l="l"/>
            <a:pathLst>
              <a:path h="7479710" w="12128146">
                <a:moveTo>
                  <a:pt x="0" y="0"/>
                </a:moveTo>
                <a:lnTo>
                  <a:pt x="12128146" y="0"/>
                </a:lnTo>
                <a:lnTo>
                  <a:pt x="12128146" y="7479710"/>
                </a:lnTo>
                <a:lnTo>
                  <a:pt x="0" y="747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8359" b="-4671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84150" y="413515"/>
            <a:ext cx="711970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Open Sans"/>
              </a:rPr>
              <a:t>Application diagram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26868" y="8986838"/>
            <a:ext cx="363426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ns"/>
              </a:rPr>
              <a:t>Program Starting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005354" cy="10287000"/>
          </a:xfrm>
          <a:custGeom>
            <a:avLst/>
            <a:gdLst/>
            <a:ahLst/>
            <a:cxnLst/>
            <a:rect r="r" b="b" t="t" l="l"/>
            <a:pathLst>
              <a:path h="10287000" w="8005354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10" r="-7828" b="-1335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80650" y="2463160"/>
            <a:ext cx="7034868" cy="5360679"/>
            <a:chOff x="0" y="0"/>
            <a:chExt cx="9379824" cy="714757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9379824" cy="6502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2A2A2A"/>
                  </a:solidFill>
                  <a:latin typeface="Open Sans"/>
                </a:rPr>
                <a:t> 4. Achievements and Restrictions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7122172"/>
              <a:ext cx="1948793" cy="0"/>
            </a:xfrm>
            <a:prstGeom prst="line">
              <a:avLst/>
            </a:prstGeom>
            <a:ln cap="flat" w="50800">
              <a:solidFill>
                <a:srgbClr val="2A2A2A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1144" y="5143500"/>
            <a:ext cx="4168156" cy="3630085"/>
          </a:xfrm>
          <a:custGeom>
            <a:avLst/>
            <a:gdLst/>
            <a:ahLst/>
            <a:cxnLst/>
            <a:rect r="r" b="b" t="t" l="l"/>
            <a:pathLst>
              <a:path h="3630085" w="4168156">
                <a:moveTo>
                  <a:pt x="0" y="0"/>
                </a:moveTo>
                <a:lnTo>
                  <a:pt x="4168156" y="0"/>
                </a:lnTo>
                <a:lnTo>
                  <a:pt x="4168156" y="3630085"/>
                </a:lnTo>
                <a:lnTo>
                  <a:pt x="0" y="3630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75222" y="1028700"/>
            <a:ext cx="2549834" cy="4509353"/>
          </a:xfrm>
          <a:custGeom>
            <a:avLst/>
            <a:gdLst/>
            <a:ahLst/>
            <a:cxnLst/>
            <a:rect r="r" b="b" t="t" l="l"/>
            <a:pathLst>
              <a:path h="4509353" w="2549834">
                <a:moveTo>
                  <a:pt x="0" y="0"/>
                </a:moveTo>
                <a:lnTo>
                  <a:pt x="2549834" y="0"/>
                </a:lnTo>
                <a:lnTo>
                  <a:pt x="2549834" y="4509353"/>
                </a:lnTo>
                <a:lnTo>
                  <a:pt x="0" y="4509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9605" y="789439"/>
            <a:ext cx="12120864" cy="9030519"/>
            <a:chOff x="0" y="0"/>
            <a:chExt cx="16161152" cy="120406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6161152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Open Sans"/>
                </a:rPr>
                <a:t>Achievements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08395"/>
              <a:ext cx="16161152" cy="10332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Open Sans Semi-Bold"/>
                </a:rPr>
                <a:t>Modular Design:</a:t>
              </a:r>
              <a:r>
                <a:rPr lang="en-US" sz="2599">
                  <a:solidFill>
                    <a:srgbClr val="FFFFFF"/>
                  </a:solidFill>
                  <a:latin typeface="Open Sans"/>
                </a:rPr>
                <a:t> The program exhibits a modular structure with well-defined classes (</a:t>
              </a:r>
              <a:r>
                <a:rPr lang="en-US" sz="2599">
                  <a:solidFill>
                    <a:srgbClr val="FFFFFF"/>
                  </a:solidFill>
                  <a:latin typeface="Open Sans Semi-Bold"/>
                </a:rPr>
                <a:t>Algorithm</a:t>
              </a:r>
              <a:r>
                <a:rPr lang="en-US" sz="2599">
                  <a:solidFill>
                    <a:srgbClr val="FFFFFF"/>
                  </a:solidFill>
                  <a:latin typeface="Open Sans"/>
                </a:rPr>
                <a:t> and </a:t>
              </a:r>
              <a:r>
                <a:rPr lang="en-US" sz="2599">
                  <a:solidFill>
                    <a:srgbClr val="FFFFFF"/>
                  </a:solidFill>
                  <a:latin typeface="Open Sans Semi-Bold"/>
                </a:rPr>
                <a:t>File</a:t>
              </a:r>
              <a:r>
                <a:rPr lang="en-US" sz="2599">
                  <a:solidFill>
                    <a:srgbClr val="FFFFFF"/>
                  </a:solidFill>
                  <a:latin typeface="Open Sans"/>
                </a:rPr>
                <a:t>), promoting maintainability and code organization.</a:t>
              </a:r>
            </a:p>
            <a:p>
              <a:pPr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Open Sans Semi-Bold"/>
                </a:rPr>
                <a:t>Sorting Algorithm Implementation:</a:t>
              </a:r>
              <a:r>
                <a:rPr lang="en-US" sz="2599">
                  <a:solidFill>
                    <a:srgbClr val="FFFFFF"/>
                  </a:solidFill>
                  <a:latin typeface="Open Sans"/>
                </a:rPr>
                <a:t> The program implements three common sorting algorithms (Selection Sort, Merge Sort, Bubble Sort), providing users with options to choose their preferred sorting method.</a:t>
              </a:r>
            </a:p>
            <a:p>
              <a:pPr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Open Sans Semi-Bold"/>
                </a:rPr>
                <a:t>User Interaction:</a:t>
              </a:r>
              <a:r>
                <a:rPr lang="en-US" sz="2599">
                  <a:solidFill>
                    <a:srgbClr val="FFFFFF"/>
                  </a:solidFill>
                  <a:latin typeface="Open Sans"/>
                </a:rPr>
                <a:t> The menu-driven interface makes the program user-friendly, allowing users to perform various operations such as generating/importing data, choosing algorithms, executing benchmarks, and saving results.</a:t>
              </a:r>
            </a:p>
            <a:p>
              <a:pPr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Open Sans Semi-Bold"/>
                </a:rPr>
                <a:t>File Operations:</a:t>
              </a:r>
              <a:r>
                <a:rPr lang="en-US" sz="2599">
                  <a:solidFill>
                    <a:srgbClr val="FFFFFF"/>
                  </a:solidFill>
                  <a:latin typeface="Open Sans"/>
                </a:rPr>
                <a:t> The program includes functionalities to generate a file with random numbers, import data from an existing file, and save sorted results to a new file.</a:t>
              </a:r>
            </a:p>
            <a:p>
              <a:pPr marL="561337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FFFFFF"/>
                  </a:solidFill>
                  <a:latin typeface="Open Sans Semi-Bold"/>
                </a:rPr>
                <a:t>Execution Time Measurement:</a:t>
              </a:r>
              <a:r>
                <a:rPr lang="en-US" sz="2599">
                  <a:solidFill>
                    <a:srgbClr val="FFFFFF"/>
                  </a:solidFill>
                  <a:latin typeface="Open Sans"/>
                </a:rPr>
                <a:t> Clock-based execution time measurement provides users with insights into the performance of different sorting algorithms.</a:t>
              </a:r>
            </a:p>
            <a:p>
              <a:pPr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5222" y="2259221"/>
            <a:ext cx="2549834" cy="4509353"/>
          </a:xfrm>
          <a:custGeom>
            <a:avLst/>
            <a:gdLst/>
            <a:ahLst/>
            <a:cxnLst/>
            <a:rect r="r" b="b" t="t" l="l"/>
            <a:pathLst>
              <a:path h="4509353" w="2549834">
                <a:moveTo>
                  <a:pt x="0" y="0"/>
                </a:moveTo>
                <a:lnTo>
                  <a:pt x="2549834" y="0"/>
                </a:lnTo>
                <a:lnTo>
                  <a:pt x="2549834" y="4509353"/>
                </a:lnTo>
                <a:lnTo>
                  <a:pt x="0" y="4509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9605" y="789439"/>
            <a:ext cx="1349904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2A2A2A"/>
                </a:solidFill>
                <a:latin typeface="Open Sans"/>
              </a:rPr>
              <a:t>Restrictions that need improvements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9605" y="2675522"/>
            <a:ext cx="12317747" cy="684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2A2A2A"/>
                </a:solidFill>
                <a:latin typeface="Open Sans Semi-Bold"/>
              </a:rPr>
              <a:t>A</a:t>
            </a:r>
            <a:r>
              <a:rPr lang="en-US" sz="2599">
                <a:solidFill>
                  <a:srgbClr val="2A2A2A"/>
                </a:solidFill>
                <a:latin typeface="Open Sans Semi-Bold"/>
              </a:rPr>
              <a:t>reas for Improvement:</a:t>
            </a:r>
          </a:p>
          <a:p>
            <a:pPr>
              <a:lnSpc>
                <a:spcPts val="3639"/>
              </a:lnSpc>
            </a:pP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A2A"/>
                </a:solidFill>
                <a:latin typeface="Open Sans Semi-Bold"/>
              </a:rPr>
              <a:t>Input Validation:</a:t>
            </a:r>
            <a:r>
              <a:rPr lang="en-US" sz="2599">
                <a:solidFill>
                  <a:srgbClr val="2A2A2A"/>
                </a:solidFill>
                <a:latin typeface="Open Sans"/>
              </a:rPr>
              <a:t> The program lacks robust input validation. It would be beneficial to include checks for invalid inputs in various user interactions to enhance the program's robustness.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A2A"/>
                </a:solidFill>
                <a:latin typeface="Open Sans Semi-Bold"/>
              </a:rPr>
              <a:t>Error Handling:</a:t>
            </a:r>
            <a:r>
              <a:rPr lang="en-US" sz="2599">
                <a:solidFill>
                  <a:srgbClr val="2A2A2A"/>
                </a:solidFill>
                <a:latin typeface="Open Sans"/>
              </a:rPr>
              <a:t> The error handling mechanism is minimal. Incorporating more robust error handling would improve the program's resilience, especially when dealing with file operations or invalid inputs.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A2A"/>
                </a:solidFill>
                <a:latin typeface="Open Sans Semi-Bold"/>
              </a:rPr>
              <a:t>Memory Management:</a:t>
            </a:r>
            <a:r>
              <a:rPr lang="en-US" sz="2599">
                <a:solidFill>
                  <a:srgbClr val="2A2A2A"/>
                </a:solidFill>
                <a:latin typeface="Open Sans"/>
              </a:rPr>
              <a:t> The program could benefit from more efficient memory management practices. For instance, there are instances where vectors could be cleared explicitly to manage memory better.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A2A"/>
                </a:solidFill>
                <a:latin typeface="Open Sans Bold"/>
              </a:rPr>
              <a:t>Reuse of Code:</a:t>
            </a:r>
            <a:r>
              <a:rPr lang="en-US" sz="2599">
                <a:solidFill>
                  <a:srgbClr val="2A2A2A"/>
                </a:solidFill>
                <a:latin typeface="Open Sans"/>
              </a:rPr>
              <a:t> The Algorithm class could have more consistent use across the program. For example, the sorting algorithms could be methods of this class instead of residing in the File class.</a:t>
            </a:r>
          </a:p>
          <a:p>
            <a:pPr>
              <a:lnSpc>
                <a:spcPts val="363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794207" y="6128652"/>
            <a:ext cx="4762031" cy="2787953"/>
          </a:xfrm>
          <a:custGeom>
            <a:avLst/>
            <a:gdLst/>
            <a:ahLst/>
            <a:cxnLst/>
            <a:rect r="r" b="b" t="t" l="l"/>
            <a:pathLst>
              <a:path h="2787953" w="4762031">
                <a:moveTo>
                  <a:pt x="0" y="0"/>
                </a:moveTo>
                <a:lnTo>
                  <a:pt x="4762030" y="0"/>
                </a:lnTo>
                <a:lnTo>
                  <a:pt x="4762030" y="2787953"/>
                </a:lnTo>
                <a:lnTo>
                  <a:pt x="0" y="278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977320" y="2157304"/>
            <a:ext cx="6662911" cy="5972391"/>
          </a:xfrm>
          <a:custGeom>
            <a:avLst/>
            <a:gdLst/>
            <a:ahLst/>
            <a:cxnLst/>
            <a:rect r="r" b="b" t="t" l="l"/>
            <a:pathLst>
              <a:path h="5972391" w="6662911">
                <a:moveTo>
                  <a:pt x="6662911" y="0"/>
                </a:moveTo>
                <a:lnTo>
                  <a:pt x="0" y="0"/>
                </a:lnTo>
                <a:lnTo>
                  <a:pt x="0" y="5972392"/>
                </a:lnTo>
                <a:lnTo>
                  <a:pt x="6662911" y="5972392"/>
                </a:lnTo>
                <a:lnTo>
                  <a:pt x="66629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6078" y="3241138"/>
            <a:ext cx="6086475" cy="3667770"/>
            <a:chOff x="0" y="0"/>
            <a:chExt cx="8115300" cy="48903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8115300" cy="20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999"/>
                </a:lnSpc>
              </a:pPr>
              <a:r>
                <a:rPr lang="en-US" sz="9999">
                  <a:solidFill>
                    <a:srgbClr val="2A2A2A"/>
                  </a:solidFill>
                  <a:latin typeface="Open Sans"/>
                </a:rPr>
                <a:t>Demo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47335"/>
              <a:ext cx="8115300" cy="134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2A2A2A"/>
                  </a:solidFill>
                  <a:latin typeface="Open Sans"/>
                </a:rPr>
                <a:t>We are going to run the program...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2890079"/>
              <a:ext cx="2105150" cy="0"/>
            </a:xfrm>
            <a:prstGeom prst="line">
              <a:avLst/>
            </a:prstGeom>
            <a:ln cap="flat" w="50800">
              <a:solidFill>
                <a:srgbClr val="2A2A2A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3550" y="4797871"/>
            <a:ext cx="5997460" cy="3762043"/>
          </a:xfrm>
          <a:custGeom>
            <a:avLst/>
            <a:gdLst/>
            <a:ahLst/>
            <a:cxnLst/>
            <a:rect r="r" b="b" t="t" l="l"/>
            <a:pathLst>
              <a:path h="3762043" w="5997460">
                <a:moveTo>
                  <a:pt x="0" y="0"/>
                </a:moveTo>
                <a:lnTo>
                  <a:pt x="5997460" y="0"/>
                </a:lnTo>
                <a:lnTo>
                  <a:pt x="5997460" y="3762043"/>
                </a:lnTo>
                <a:lnTo>
                  <a:pt x="0" y="3762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3550" y="1727086"/>
            <a:ext cx="6590377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2A2A2A"/>
                </a:solidFill>
                <a:latin typeface="Open Sans"/>
              </a:rPr>
              <a:t>Table of </a:t>
            </a:r>
            <a:r>
              <a:rPr lang="en-US" sz="9000">
                <a:solidFill>
                  <a:srgbClr val="399D4E"/>
                </a:solidFill>
                <a:latin typeface="Open Sans"/>
              </a:rPr>
              <a:t>Contents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944100" y="1377893"/>
          <a:ext cx="7277100" cy="7493114"/>
        </p:xfrm>
        <a:graphic>
          <a:graphicData uri="http://schemas.openxmlformats.org/drawingml/2006/table">
            <a:tbl>
              <a:tblPr/>
              <a:tblGrid>
                <a:gridCol w="7277100"/>
              </a:tblGrid>
              <a:tr h="1248852">
                <a:tc>
                  <a:txBody>
                    <a:bodyPr anchor="t" rtlCol="false"/>
                    <a:lstStyle/>
                    <a:p>
                      <a:pPr algn="l" marL="539749" indent="-269875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2A2A2A"/>
                          </a:solidFill>
                          <a:latin typeface="Open Sans"/>
                        </a:rPr>
                        <a:t> About Us.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88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A2A"/>
                          </a:solidFill>
                          <a:latin typeface="Open Sans"/>
                        </a:rPr>
                        <a:t>   2. Program overview.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88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A2A"/>
                          </a:solidFill>
                          <a:latin typeface="Open Sans"/>
                        </a:rPr>
                        <a:t>   3. Breaking down the program.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88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A2A"/>
                          </a:solidFill>
                          <a:latin typeface="Open Sans"/>
                        </a:rPr>
                        <a:t>   4. Achievements and restrictions.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88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2A2A2A"/>
                          </a:solidFill>
                          <a:latin typeface="Open Sans"/>
                        </a:rPr>
                        <a:t>   5. Demo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88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54595" y="1709678"/>
            <a:ext cx="6155907" cy="6867644"/>
          </a:xfrm>
          <a:custGeom>
            <a:avLst/>
            <a:gdLst/>
            <a:ahLst/>
            <a:cxnLst/>
            <a:rect r="r" b="b" t="t" l="l"/>
            <a:pathLst>
              <a:path h="6867644" w="6155907">
                <a:moveTo>
                  <a:pt x="0" y="0"/>
                </a:moveTo>
                <a:lnTo>
                  <a:pt x="6155907" y="0"/>
                </a:lnTo>
                <a:lnTo>
                  <a:pt x="6155907" y="6867644"/>
                </a:lnTo>
                <a:lnTo>
                  <a:pt x="0" y="6867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0744" y="4127909"/>
            <a:ext cx="723542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43100" indent="-971550" lvl="1">
              <a:lnSpc>
                <a:spcPts val="10800"/>
              </a:lnSpc>
              <a:buFont typeface="Arial"/>
              <a:buChar char="•"/>
            </a:pPr>
            <a:r>
              <a:rPr lang="en-US" sz="9000">
                <a:solidFill>
                  <a:srgbClr val="2A2A2A"/>
                </a:solidFill>
                <a:latin typeface="Open Sans"/>
              </a:rPr>
              <a:t>About </a:t>
            </a:r>
            <a:r>
              <a:rPr lang="en-US" sz="9000">
                <a:solidFill>
                  <a:srgbClr val="399D4E"/>
                </a:solidFill>
                <a:latin typeface="Open Sans"/>
              </a:rPr>
              <a:t>Us.</a:t>
            </a:r>
          </a:p>
        </p:txBody>
      </p:sp>
      <p:sp>
        <p:nvSpPr>
          <p:cNvPr name="AutoShape 4" id="4"/>
          <p:cNvSpPr/>
          <p:nvPr/>
        </p:nvSpPr>
        <p:spPr>
          <a:xfrm>
            <a:off x="1260744" y="6575111"/>
            <a:ext cx="1376635" cy="0"/>
          </a:xfrm>
          <a:prstGeom prst="line">
            <a:avLst/>
          </a:prstGeom>
          <a:ln cap="flat" w="38100">
            <a:solidFill>
              <a:srgbClr val="2A2A2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5775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20534" y="3541380"/>
            <a:ext cx="2315708" cy="2315699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985285" y="3539659"/>
            <a:ext cx="2317429" cy="231742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058006" y="3539659"/>
            <a:ext cx="2317429" cy="2317420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78652" y="1028700"/>
            <a:ext cx="1413069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A2A2A"/>
                </a:solidFill>
                <a:latin typeface="Open Sans"/>
              </a:rPr>
              <a:t>Group Members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3442" y="6323804"/>
            <a:ext cx="386655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2A2A2A"/>
                </a:solidFill>
                <a:latin typeface="Open Sans"/>
              </a:rPr>
              <a:t>Ho Gia Huy</a:t>
            </a:r>
          </a:p>
          <a:p>
            <a:pPr algn="ctr" marL="0" indent="0" lvl="0">
              <a:lnSpc>
                <a:spcPts val="372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013040" y="6333329"/>
            <a:ext cx="426191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2A2A2A"/>
                </a:solidFill>
                <a:latin typeface="Open Sans"/>
              </a:rPr>
              <a:t>Nguyen Huy Hoang</a:t>
            </a:r>
          </a:p>
          <a:p>
            <a:pPr algn="ctr" marL="0" indent="0" lvl="0">
              <a:lnSpc>
                <a:spcPts val="371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947429" y="6333329"/>
            <a:ext cx="426191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</a:pPr>
            <a:r>
              <a:rPr lang="en-US" sz="3099">
                <a:solidFill>
                  <a:srgbClr val="2A2A2A"/>
                </a:solidFill>
                <a:latin typeface="Open Sans"/>
              </a:rPr>
              <a:t>Vu Tien Dung</a:t>
            </a:r>
          </a:p>
          <a:p>
            <a:pPr algn="ctr" marL="0" indent="0" lvl="0">
              <a:lnSpc>
                <a:spcPts val="37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13450" y="1644074"/>
            <a:ext cx="5325085" cy="6998853"/>
            <a:chOff x="0" y="0"/>
            <a:chExt cx="7100114" cy="93318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161799"/>
              <a:ext cx="6929012" cy="4170005"/>
            </a:xfrm>
            <a:custGeom>
              <a:avLst/>
              <a:gdLst/>
              <a:ahLst/>
              <a:cxnLst/>
              <a:rect r="r" b="b" t="t" l="l"/>
              <a:pathLst>
                <a:path h="4170005" w="6929012">
                  <a:moveTo>
                    <a:pt x="0" y="0"/>
                  </a:moveTo>
                  <a:lnTo>
                    <a:pt x="6929012" y="0"/>
                  </a:lnTo>
                  <a:lnTo>
                    <a:pt x="6929012" y="4170005"/>
                  </a:lnTo>
                  <a:lnTo>
                    <a:pt x="0" y="4170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435115" y="0"/>
              <a:ext cx="4664998" cy="6212468"/>
            </a:xfrm>
            <a:custGeom>
              <a:avLst/>
              <a:gdLst/>
              <a:ahLst/>
              <a:cxnLst/>
              <a:rect r="r" b="b" t="t" l="l"/>
              <a:pathLst>
                <a:path h="6212468" w="4664998">
                  <a:moveTo>
                    <a:pt x="0" y="0"/>
                  </a:moveTo>
                  <a:lnTo>
                    <a:pt x="4664999" y="0"/>
                  </a:lnTo>
                  <a:lnTo>
                    <a:pt x="4664999" y="6212468"/>
                  </a:lnTo>
                  <a:lnTo>
                    <a:pt x="0" y="62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14475" y="3156224"/>
            <a:ext cx="9238327" cy="3974551"/>
            <a:chOff x="0" y="0"/>
            <a:chExt cx="12317770" cy="529940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2317770" cy="3251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2A2A2A"/>
                  </a:solidFill>
                  <a:latin typeface="Open Sans"/>
                </a:rPr>
                <a:t>2. Program Overview.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752243"/>
              <a:ext cx="12317770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2A2A2A"/>
                  </a:solidFill>
                  <a:latin typeface="Open Sans"/>
                </a:rPr>
                <a:t>A brief overview about the program...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025168"/>
              <a:ext cx="1786598" cy="0"/>
            </a:xfrm>
            <a:prstGeom prst="line">
              <a:avLst/>
            </a:prstGeom>
            <a:ln cap="flat" w="50800">
              <a:solidFill>
                <a:srgbClr val="2A2A2A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78246" y="0"/>
            <a:ext cx="5109754" cy="10287000"/>
          </a:xfrm>
          <a:custGeom>
            <a:avLst/>
            <a:gdLst/>
            <a:ahLst/>
            <a:cxnLst/>
            <a:rect r="r" b="b" t="t" l="l"/>
            <a:pathLst>
              <a:path h="10287000" w="5109754">
                <a:moveTo>
                  <a:pt x="0" y="0"/>
                </a:moveTo>
                <a:lnTo>
                  <a:pt x="5109754" y="0"/>
                </a:lnTo>
                <a:lnTo>
                  <a:pt x="5109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731" t="0" r="-5824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42105"/>
            <a:ext cx="11061854" cy="640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7062" indent="-453531" lvl="1">
              <a:lnSpc>
                <a:spcPts val="5041"/>
              </a:lnSpc>
              <a:buFont typeface="Arial"/>
              <a:buChar char="•"/>
            </a:pPr>
            <a:r>
              <a:rPr lang="en-US" sz="4201">
                <a:solidFill>
                  <a:srgbClr val="FFFFFF"/>
                </a:solidFill>
                <a:latin typeface="Open Sans"/>
              </a:rPr>
              <a:t>Program Structure:</a:t>
            </a:r>
          </a:p>
          <a:p>
            <a:pPr marL="1814125" indent="-604708" lvl="2">
              <a:lnSpc>
                <a:spcPts val="5041"/>
              </a:lnSpc>
              <a:buFont typeface="Arial"/>
              <a:buChar char="⚬"/>
            </a:pPr>
            <a:r>
              <a:rPr lang="en-US" sz="4201">
                <a:solidFill>
                  <a:srgbClr val="FFFFFF"/>
                </a:solidFill>
                <a:latin typeface="Open Sans"/>
              </a:rPr>
              <a:t>Written in C++</a:t>
            </a:r>
          </a:p>
          <a:p>
            <a:pPr marL="1814125" indent="-604708" lvl="2">
              <a:lnSpc>
                <a:spcPts val="5041"/>
              </a:lnSpc>
              <a:buFont typeface="Arial"/>
              <a:buChar char="⚬"/>
            </a:pPr>
            <a:r>
              <a:rPr lang="en-US" sz="4201">
                <a:solidFill>
                  <a:srgbClr val="FFFFFF"/>
                </a:solidFill>
                <a:latin typeface="Open Sans"/>
              </a:rPr>
              <a:t>Implements three sorting algorithms: Selection Sort, Merge Sort, and Bubble Sort</a:t>
            </a:r>
          </a:p>
          <a:p>
            <a:pPr marL="1814125" indent="-604708" lvl="2">
              <a:lnSpc>
                <a:spcPts val="5041"/>
              </a:lnSpc>
              <a:buFont typeface="Arial"/>
              <a:buChar char="⚬"/>
            </a:pPr>
            <a:r>
              <a:rPr lang="en-US" sz="4201">
                <a:solidFill>
                  <a:srgbClr val="FFFFFF"/>
                </a:solidFill>
                <a:latin typeface="Open Sans"/>
              </a:rPr>
              <a:t>Provides functionalities for importing data, choosing algorithms, saving results, and comparing execution times.</a:t>
            </a:r>
          </a:p>
          <a:p>
            <a:pPr>
              <a:lnSpc>
                <a:spcPts val="504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2646" y="0"/>
            <a:ext cx="8005354" cy="10287000"/>
          </a:xfrm>
          <a:custGeom>
            <a:avLst/>
            <a:gdLst/>
            <a:ahLst/>
            <a:cxnLst/>
            <a:rect r="r" b="b" t="t" l="l"/>
            <a:pathLst>
              <a:path h="10287000" w="8005354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65" r="0" b="-836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92036" y="1548212"/>
            <a:ext cx="7010767" cy="6466968"/>
            <a:chOff x="0" y="0"/>
            <a:chExt cx="9347690" cy="8622624"/>
          </a:xfrm>
        </p:grpSpPr>
        <p:sp>
          <p:nvSpPr>
            <p:cNvPr name="AutoShape 4" id="4"/>
            <p:cNvSpPr/>
            <p:nvPr/>
          </p:nvSpPr>
          <p:spPr>
            <a:xfrm>
              <a:off x="0" y="8597224"/>
              <a:ext cx="1861281" cy="0"/>
            </a:xfrm>
            <a:prstGeom prst="line">
              <a:avLst/>
            </a:prstGeom>
            <a:ln cap="flat" w="50800">
              <a:solidFill>
                <a:srgbClr val="2A2A2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5660" cy="1958668"/>
            </a:xfrm>
            <a:custGeom>
              <a:avLst/>
              <a:gdLst/>
              <a:ahLst/>
              <a:cxnLst/>
              <a:rect r="r" b="b" t="t" l="l"/>
              <a:pathLst>
                <a:path h="1958668" w="2075660">
                  <a:moveTo>
                    <a:pt x="0" y="0"/>
                  </a:moveTo>
                  <a:lnTo>
                    <a:pt x="2075660" y="0"/>
                  </a:lnTo>
                  <a:lnTo>
                    <a:pt x="2075660" y="1958668"/>
                  </a:lnTo>
                  <a:lnTo>
                    <a:pt x="0" y="1958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429551"/>
              <a:ext cx="9347690" cy="548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2A2A2A"/>
                  </a:solidFill>
                  <a:latin typeface="Open Sans"/>
                </a:rPr>
                <a:t>3. Breaking down the program.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85389" y="757238"/>
            <a:ext cx="407865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2A2A2A"/>
                </a:solidFill>
                <a:latin typeface="Open Sans Bold"/>
              </a:rPr>
              <a:t>Menu Options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677801"/>
            <a:ext cx="11880160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2A2A2A"/>
                </a:solidFill>
                <a:latin typeface="Open Sans"/>
              </a:rPr>
              <a:t>Users interact with the program through a menu that offers several options. You can import data from a file, choose a sorting algorithm, save sorted results to a file, and even compare the execution times of these algorithms for different input sizes.</a:t>
            </a:r>
          </a:p>
          <a:p>
            <a:pPr marL="0" indent="0" lvl="1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757238"/>
            <a:ext cx="792457" cy="713211"/>
          </a:xfrm>
          <a:custGeom>
            <a:avLst/>
            <a:gdLst/>
            <a:ahLst/>
            <a:cxnLst/>
            <a:rect r="r" b="b" t="t" l="l"/>
            <a:pathLst>
              <a:path h="713211" w="792457">
                <a:moveTo>
                  <a:pt x="0" y="0"/>
                </a:moveTo>
                <a:lnTo>
                  <a:pt x="792457" y="0"/>
                </a:lnTo>
                <a:lnTo>
                  <a:pt x="7924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5389" y="4333296"/>
            <a:ext cx="459547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2A2A2A"/>
                </a:solidFill>
                <a:latin typeface="Open Sans Bold"/>
              </a:rPr>
              <a:t>Sorting Algorithms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00071"/>
            <a:ext cx="14967989" cy="45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2A2A2A"/>
                </a:solidFill>
                <a:latin typeface="Open Sans"/>
              </a:rPr>
              <a:t>Let's briefly touch upon the sorting algorithms implemented in the program:</a:t>
            </a:r>
          </a:p>
          <a:p>
            <a:pPr>
              <a:lnSpc>
                <a:spcPts val="3639"/>
              </a:lnSpc>
            </a:pP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A2A"/>
                </a:solidFill>
                <a:latin typeface="Open Sans"/>
              </a:rPr>
              <a:t>Selection Sort: A simple and intuitive algorithm that repeatedly selects the minimum element from an unsorted part of the array and swaps it with the first element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A2A"/>
                </a:solidFill>
                <a:latin typeface="Open Sans"/>
              </a:rPr>
              <a:t>Merge Sort: Follows a divide-and-conquer strategy. It efficiently handles large datasets by dividing them into smaller, more manageable chunks, sorting them, and then merging them back together.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A2A"/>
                </a:solidFill>
                <a:latin typeface="Open Sans"/>
              </a:rPr>
              <a:t>Bubble Sort: A basic comparison-based sorting algorithm that repeatedly steps through the list, compares adjacent elements, and swaps them if they are in the wrong order."</a:t>
            </a:r>
          </a:p>
          <a:p>
            <a:pPr marL="0" indent="0" lvl="1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4221611"/>
            <a:ext cx="624949" cy="642471"/>
          </a:xfrm>
          <a:custGeom>
            <a:avLst/>
            <a:gdLst/>
            <a:ahLst/>
            <a:cxnLst/>
            <a:rect r="r" b="b" t="t" l="l"/>
            <a:pathLst>
              <a:path h="642471" w="624949">
                <a:moveTo>
                  <a:pt x="0" y="0"/>
                </a:moveTo>
                <a:lnTo>
                  <a:pt x="624949" y="0"/>
                </a:lnTo>
                <a:lnTo>
                  <a:pt x="624949" y="642471"/>
                </a:lnTo>
                <a:lnTo>
                  <a:pt x="0" y="642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40100" y="0"/>
            <a:ext cx="6317468" cy="10287000"/>
          </a:xfrm>
          <a:custGeom>
            <a:avLst/>
            <a:gdLst/>
            <a:ahLst/>
            <a:cxnLst/>
            <a:rect r="r" b="b" t="t" l="l"/>
            <a:pathLst>
              <a:path h="10287000" w="6317468">
                <a:moveTo>
                  <a:pt x="0" y="0"/>
                </a:moveTo>
                <a:lnTo>
                  <a:pt x="6317468" y="0"/>
                </a:lnTo>
                <a:lnTo>
                  <a:pt x="63174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47287" y="1833836"/>
            <a:ext cx="1048559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Open Sans"/>
              </a:rPr>
              <a:t>Entity Relationship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44235" y="3589335"/>
            <a:ext cx="10891700" cy="4840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6"/>
              </a:lnSpc>
            </a:pPr>
            <a:r>
              <a:rPr lang="en-US" sz="3598">
                <a:solidFill>
                  <a:srgbClr val="000000"/>
                </a:solidFill>
                <a:latin typeface="Open Sans"/>
              </a:rPr>
              <a:t>In this software, we have two class relationship: </a:t>
            </a:r>
          </a:p>
          <a:p>
            <a:pPr>
              <a:lnSpc>
                <a:spcPts val="6476"/>
              </a:lnSpc>
            </a:pPr>
            <a:r>
              <a:rPr lang="en-US" sz="3598">
                <a:solidFill>
                  <a:srgbClr val="000000"/>
                </a:solidFill>
                <a:latin typeface="Open Sans"/>
              </a:rPr>
              <a:t>-The first class is Algorithm with 3 fields, 2 constructors and 10 methods. The second class is File extends from class Algorithm. The File class has 1 new fields, 2 constructors and 6 methods. </a:t>
            </a:r>
          </a:p>
          <a:p>
            <a:pPr>
              <a:lnSpc>
                <a:spcPts val="647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DAF5OESOWME</dc:identifier>
  <dcterms:modified xsi:type="dcterms:W3CDTF">2011-08-01T06:04:30Z</dcterms:modified>
  <cp:revision>1</cp:revision>
  <dc:title>Financial Technology (Fintech)  Technology Presentation in Green White Illustrative Style</dc:title>
</cp:coreProperties>
</file>